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7" r:id="rId2"/>
    <p:sldId id="264" r:id="rId3"/>
    <p:sldId id="265" r:id="rId4"/>
    <p:sldId id="266" r:id="rId5"/>
    <p:sldId id="267" r:id="rId6"/>
  </p:sldIdLst>
  <p:sldSz cx="9144000" cy="5761038"/>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2" d="100"/>
          <a:sy n="82" d="100"/>
        </p:scale>
        <p:origin x="-418" y="-86"/>
      </p:cViewPr>
      <p:guideLst>
        <p:guide orient="horz" pos="1815"/>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6E30AB-8FD7-40DE-BB73-D0CA069ED75F}" type="datetimeFigureOut">
              <a:rPr lang="ru-RU" smtClean="0"/>
              <a:pPr/>
              <a:t>25.08.2017</a:t>
            </a:fld>
            <a:endParaRPr lang="ru-RU"/>
          </a:p>
        </p:txBody>
      </p:sp>
      <p:sp>
        <p:nvSpPr>
          <p:cNvPr id="4" name="Образ слайда 3"/>
          <p:cNvSpPr>
            <a:spLocks noGrp="1" noRot="1" noChangeAspect="1"/>
          </p:cNvSpPr>
          <p:nvPr>
            <p:ph type="sldImg" idx="2"/>
          </p:nvPr>
        </p:nvSpPr>
        <p:spPr>
          <a:xfrm>
            <a:off x="708025" y="685800"/>
            <a:ext cx="544195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43F29A-18A1-4693-B67F-E00EAAB2B1A8}"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789657"/>
            <a:ext cx="7772400" cy="123488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264588"/>
            <a:ext cx="6400800" cy="147226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25.08.2017</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25.08.2017</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702001"/>
            <a:ext cx="7772400" cy="1144206"/>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441775"/>
            <a:ext cx="7772400" cy="126022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25.08.2017</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344243"/>
            <a:ext cx="4038600" cy="380201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344243"/>
            <a:ext cx="4038600" cy="380201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25.08.2017</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289566"/>
            <a:ext cx="4040188" cy="53743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1826996"/>
            <a:ext cx="4040188" cy="331926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7" y="1289566"/>
            <a:ext cx="4041775" cy="53743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7" y="1826996"/>
            <a:ext cx="4041775" cy="331926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25.08.2017</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25.08.2017</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25.08.2017</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2" y="229375"/>
            <a:ext cx="3008313" cy="976175"/>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29376"/>
            <a:ext cx="5111750" cy="491688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2" y="1205552"/>
            <a:ext cx="3008313" cy="394071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25.08.2017</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032727"/>
            <a:ext cx="5486400" cy="476086"/>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514760"/>
            <a:ext cx="5486400" cy="345662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4508813"/>
            <a:ext cx="5486400" cy="67612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25.08.2017</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25.08.2017</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30709"/>
            <a:ext cx="2057400" cy="491555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30709"/>
            <a:ext cx="6019800" cy="491555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25.08.2017</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30709"/>
            <a:ext cx="8229600" cy="960174"/>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344243"/>
            <a:ext cx="8229600" cy="3802019"/>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5339629"/>
            <a:ext cx="2133600" cy="306722"/>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25.08.2017</a:t>
            </a:fld>
            <a:endParaRPr lang="ru-RU" dirty="0"/>
          </a:p>
        </p:txBody>
      </p:sp>
      <p:sp>
        <p:nvSpPr>
          <p:cNvPr id="5" name="Нижний колонтитул 4"/>
          <p:cNvSpPr>
            <a:spLocks noGrp="1"/>
          </p:cNvSpPr>
          <p:nvPr>
            <p:ph type="ftr" sz="quarter" idx="3"/>
          </p:nvPr>
        </p:nvSpPr>
        <p:spPr>
          <a:xfrm>
            <a:off x="3124200" y="5339629"/>
            <a:ext cx="2895600" cy="30672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5339629"/>
            <a:ext cx="2133600" cy="306722"/>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домашний\Desktop\wallhaven-32025.jpg"/>
          <p:cNvPicPr>
            <a:picLocks noChangeAspect="1" noChangeArrowheads="1"/>
          </p:cNvPicPr>
          <p:nvPr/>
        </p:nvPicPr>
        <p:blipFill>
          <a:blip r:embed="rId2" cstate="print"/>
          <a:srcRect/>
          <a:stretch>
            <a:fillRect/>
          </a:stretch>
        </p:blipFill>
        <p:spPr bwMode="auto">
          <a:xfrm>
            <a:off x="0" y="-1"/>
            <a:ext cx="9144000" cy="5761039"/>
          </a:xfrm>
          <a:prstGeom prst="rect">
            <a:avLst/>
          </a:prstGeom>
          <a:noFill/>
        </p:spPr>
      </p:pic>
      <p:sp>
        <p:nvSpPr>
          <p:cNvPr id="4" name="Содержимое 3"/>
          <p:cNvSpPr>
            <a:spLocks noGrp="1"/>
          </p:cNvSpPr>
          <p:nvPr>
            <p:ph sz="half" idx="2"/>
          </p:nvPr>
        </p:nvSpPr>
        <p:spPr>
          <a:xfrm>
            <a:off x="0" y="0"/>
            <a:ext cx="4572000" cy="5761038"/>
          </a:xfrm>
        </p:spPr>
        <p:txBody>
          <a:bodyPr>
            <a:normAutofit/>
          </a:bodyPr>
          <a:lstStyle/>
          <a:p>
            <a:pPr algn="ctr">
              <a:buNone/>
            </a:pPr>
            <a:endParaRPr lang="tt-RU" sz="2800" i="1" smtClean="0">
              <a:latin typeface="Minion Pro" pitchFamily="18" charset="0"/>
              <a:cs typeface="Aharoni" pitchFamily="2" charset="-79"/>
            </a:endParaRPr>
          </a:p>
          <a:p>
            <a:pPr algn="ctr">
              <a:buNone/>
            </a:pPr>
            <a:r>
              <a:rPr lang="tt-RU" sz="2800" smtClean="0">
                <a:latin typeface="Minion Pro" pitchFamily="18" charset="0"/>
                <a:cs typeface="Aharoni" pitchFamily="2" charset="-79"/>
              </a:rPr>
              <a:t>Шәүкәт Галиев</a:t>
            </a:r>
            <a:endParaRPr lang="tt-RU" sz="2800" smtClean="0">
              <a:latin typeface="Minion Pro" pitchFamily="18" charset="0"/>
              <a:cs typeface="Aharoni" pitchFamily="2" charset="-79"/>
            </a:endParaRPr>
          </a:p>
          <a:p>
            <a:pPr algn="ctr">
              <a:buNone/>
            </a:pPr>
            <a:r>
              <a:rPr lang="tt-RU" sz="2800" smtClean="0">
                <a:cs typeface="Aharoni" pitchFamily="2" charset="-79"/>
              </a:rPr>
              <a:t>(</a:t>
            </a:r>
            <a:r>
              <a:rPr lang="tt-RU" sz="2800" smtClean="0">
                <a:cs typeface="Aharoni" pitchFamily="2" charset="-79"/>
              </a:rPr>
              <a:t>1928 </a:t>
            </a:r>
            <a:r>
              <a:rPr lang="tt-RU" sz="2800" smtClean="0">
                <a:cs typeface="Aharoni" pitchFamily="2" charset="-79"/>
              </a:rPr>
              <a:t>– </a:t>
            </a:r>
            <a:r>
              <a:rPr lang="tt-RU" sz="2800" smtClean="0">
                <a:cs typeface="Aharoni" pitchFamily="2" charset="-79"/>
              </a:rPr>
              <a:t>2011)</a:t>
            </a:r>
            <a:endParaRPr lang="tt-RU" sz="2800" smtClean="0">
              <a:cs typeface="Aharoni" pitchFamily="2" charset="-79"/>
            </a:endParaRPr>
          </a:p>
          <a:p>
            <a:pPr algn="ctr">
              <a:buNone/>
            </a:pPr>
            <a:r>
              <a:rPr lang="ru-RU" sz="2800" i="1" dirty="0" smtClean="0">
                <a:effectLst>
                  <a:outerShdw blurRad="38100" dist="38100" dir="2700000" algn="tl">
                    <a:srgbClr val="000000">
                      <a:alpha val="43137"/>
                    </a:srgbClr>
                  </a:outerShdw>
                </a:effectLst>
                <a:latin typeface="Minion Pro" pitchFamily="18" charset="0"/>
                <a:cs typeface="Aharoni" pitchFamily="2" charset="-79"/>
              </a:rPr>
              <a:t>«</a:t>
            </a:r>
            <a:r>
              <a:rPr lang="ru-RU" sz="2800" i="1" dirty="0" smtClean="0">
                <a:latin typeface="Minion Pro" pitchFamily="18" charset="0"/>
                <a:cs typeface="Aharoni" pitchFamily="2" charset="-79"/>
              </a:rPr>
              <a:t> </a:t>
            </a:r>
            <a:r>
              <a:rPr lang="tt-RU" sz="2800" i="1" smtClean="0">
                <a:latin typeface="Minion Pro" pitchFamily="18" charset="0"/>
                <a:cs typeface="Aharoni" pitchFamily="2" charset="-79"/>
              </a:rPr>
              <a:t>Сатмас егет илен алтын көмешләргә,</a:t>
            </a:r>
          </a:p>
          <a:p>
            <a:pPr algn="ctr">
              <a:buNone/>
            </a:pPr>
            <a:r>
              <a:rPr lang="tt-RU" sz="2800" i="1" smtClean="0">
                <a:latin typeface="Minion Pro" pitchFamily="18" charset="0"/>
                <a:cs typeface="Aharoni" pitchFamily="2" charset="-79"/>
              </a:rPr>
              <a:t>Әгәр югалтмаса вөҗданын.</a:t>
            </a:r>
          </a:p>
          <a:p>
            <a:pPr algn="ctr">
              <a:buNone/>
            </a:pPr>
            <a:r>
              <a:rPr lang="tt-RU" sz="2800" i="1" smtClean="0">
                <a:latin typeface="Minion Pro" pitchFamily="18" charset="0"/>
                <a:cs typeface="Aharoni" pitchFamily="2" charset="-79"/>
              </a:rPr>
              <a:t>Алтынны ул чүпкә санар,</a:t>
            </a:r>
          </a:p>
          <a:p>
            <a:pPr algn="ctr">
              <a:buNone/>
            </a:pPr>
            <a:r>
              <a:rPr lang="tt-RU" sz="2800" i="1" smtClean="0">
                <a:latin typeface="Minion Pro" pitchFamily="18" charset="0"/>
                <a:cs typeface="Aharoni" pitchFamily="2" charset="-79"/>
              </a:rPr>
              <a:t>Иң кыйммәтле күрер Ватанын </a:t>
            </a:r>
            <a:r>
              <a:rPr lang="ru-RU" sz="2800" i="1" dirty="0" smtClean="0">
                <a:effectLst>
                  <a:outerShdw blurRad="38100" dist="38100" dir="2700000" algn="tl">
                    <a:srgbClr val="000000">
                      <a:alpha val="43137"/>
                    </a:srgbClr>
                  </a:outerShdw>
                </a:effectLst>
                <a:latin typeface="Minion Pro" pitchFamily="18" charset="0"/>
                <a:cs typeface="Aharoni" pitchFamily="2" charset="-79"/>
              </a:rPr>
              <a:t>»</a:t>
            </a:r>
            <a:endParaRPr lang="tt-RU" sz="2800" i="1" smtClean="0">
              <a:effectLst>
                <a:outerShdw blurRad="38100" dist="38100" dir="2700000" algn="tl">
                  <a:srgbClr val="000000">
                    <a:alpha val="43137"/>
                  </a:srgbClr>
                </a:outerShdw>
              </a:effectLst>
              <a:latin typeface="Minion Pro" pitchFamily="18" charset="0"/>
              <a:cs typeface="Aharoni" pitchFamily="2" charset="-79"/>
            </a:endParaRPr>
          </a:p>
        </p:txBody>
      </p:sp>
      <p:sp>
        <p:nvSpPr>
          <p:cNvPr id="6" name="Содержимое 5"/>
          <p:cNvSpPr>
            <a:spLocks noGrp="1"/>
          </p:cNvSpPr>
          <p:nvPr>
            <p:ph sz="quarter" idx="4"/>
          </p:nvPr>
        </p:nvSpPr>
        <p:spPr>
          <a:xfrm>
            <a:off x="4644008" y="1296342"/>
            <a:ext cx="4499992" cy="4464695"/>
          </a:xfrm>
        </p:spPr>
        <p:txBody>
          <a:bodyPr/>
          <a:lstStyle/>
          <a:p>
            <a:pPr>
              <a:buNone/>
            </a:pPr>
            <a:r>
              <a:rPr lang="ru-RU" dirty="0" smtClean="0"/>
              <a:t> </a:t>
            </a:r>
            <a:endParaRPr lang="ru-RU" dirty="0"/>
          </a:p>
        </p:txBody>
      </p:sp>
      <p:pic>
        <p:nvPicPr>
          <p:cNvPr id="2" name="Picture 2" descr="C:\Users\Техникум\Desktop\GALIEV_SHaukat_Galievich1.jpg"/>
          <p:cNvPicPr>
            <a:picLocks noChangeAspect="1" noChangeArrowheads="1"/>
          </p:cNvPicPr>
          <p:nvPr/>
        </p:nvPicPr>
        <p:blipFill>
          <a:blip r:embed="rId3"/>
          <a:srcRect/>
          <a:stretch>
            <a:fillRect/>
          </a:stretch>
        </p:blipFill>
        <p:spPr bwMode="auto">
          <a:xfrm>
            <a:off x="5357818" y="1094569"/>
            <a:ext cx="3173412" cy="437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домашний\Desktop\wallhaven-32025.jpg"/>
          <p:cNvPicPr>
            <a:picLocks noChangeAspect="1" noChangeArrowheads="1"/>
          </p:cNvPicPr>
          <p:nvPr/>
        </p:nvPicPr>
        <p:blipFill>
          <a:blip r:embed="rId2" cstate="print"/>
          <a:srcRect/>
          <a:stretch>
            <a:fillRect/>
          </a:stretch>
        </p:blipFill>
        <p:spPr bwMode="auto">
          <a:xfrm>
            <a:off x="0" y="-1"/>
            <a:ext cx="9144000" cy="5761039"/>
          </a:xfrm>
          <a:prstGeom prst="rect">
            <a:avLst/>
          </a:prstGeom>
          <a:noFill/>
        </p:spPr>
      </p:pic>
      <p:sp>
        <p:nvSpPr>
          <p:cNvPr id="4" name="Содержимое 3"/>
          <p:cNvSpPr>
            <a:spLocks noGrp="1"/>
          </p:cNvSpPr>
          <p:nvPr>
            <p:ph sz="half" idx="2"/>
          </p:nvPr>
        </p:nvSpPr>
        <p:spPr>
          <a:xfrm>
            <a:off x="0" y="-1"/>
            <a:ext cx="4572000" cy="11167328"/>
          </a:xfrm>
        </p:spPr>
        <p:txBody>
          <a:bodyPr numCol="1" anchor="t">
            <a:normAutofit/>
          </a:bodyPr>
          <a:lstStyle/>
          <a:p>
            <a:pPr>
              <a:buNone/>
            </a:pPr>
            <a:r>
              <a:rPr lang="tt-RU" i="1" smtClean="0">
                <a:latin typeface="Minion Pro" pitchFamily="18" charset="0"/>
                <a:cs typeface="Aharoni" pitchFamily="2" charset="-79"/>
              </a:rPr>
              <a:t> </a:t>
            </a:r>
            <a:endParaRPr lang="tt-RU" i="1" smtClean="0">
              <a:latin typeface="Minion Pro" pitchFamily="18" charset="0"/>
              <a:cs typeface="Aharoni" pitchFamily="2" charset="-79"/>
            </a:endParaRPr>
          </a:p>
        </p:txBody>
      </p:sp>
      <p:sp>
        <p:nvSpPr>
          <p:cNvPr id="6" name="Содержимое 5"/>
          <p:cNvSpPr>
            <a:spLocks noGrp="1"/>
          </p:cNvSpPr>
          <p:nvPr>
            <p:ph sz="quarter" idx="4"/>
          </p:nvPr>
        </p:nvSpPr>
        <p:spPr>
          <a:xfrm>
            <a:off x="4644008" y="1296342"/>
            <a:ext cx="4499992" cy="10656803"/>
          </a:xfrm>
        </p:spPr>
        <p:txBody>
          <a:bodyPr>
            <a:noAutofit/>
          </a:bodyPr>
          <a:lstStyle/>
          <a:p>
            <a:r>
              <a:rPr lang="ru-RU" i="1" smtClean="0">
                <a:latin typeface="Minion Pro" pitchFamily="18" charset="0"/>
              </a:rPr>
              <a:t>Шәүкәт Галиев 1928 елның 20 ноябрендә Татарстанның Кайбыч районы Олы Бакырчы (хәзер Апас районына керә) авылында туа. Аның малай чагы сугыш елларына туры килә. Шагыйрьнең «Әткәйгә хат» (1958) поэмасы сугыш чоры балаларының барысына да моңсу һәйкәл булып тора.</a:t>
            </a:r>
          </a:p>
          <a:p>
            <a:pPr>
              <a:buNone/>
            </a:pPr>
            <a:endParaRPr lang="ru-RU" i="1" dirty="0">
              <a:latin typeface="Minion Pro" pitchFamily="18" charset="0"/>
            </a:endParaRPr>
          </a:p>
        </p:txBody>
      </p:sp>
      <p:pic>
        <p:nvPicPr>
          <p:cNvPr id="2050" name="Picture 2" descr="C:\Users\Техникум\Desktop\1322631209805298(nn_21_11_2008_3_1.jpg).jpg"/>
          <p:cNvPicPr>
            <a:picLocks noChangeAspect="1" noChangeArrowheads="1"/>
          </p:cNvPicPr>
          <p:nvPr/>
        </p:nvPicPr>
        <p:blipFill>
          <a:blip r:embed="rId3"/>
          <a:srcRect/>
          <a:stretch>
            <a:fillRect/>
          </a:stretch>
        </p:blipFill>
        <p:spPr bwMode="auto">
          <a:xfrm>
            <a:off x="785786" y="1094569"/>
            <a:ext cx="2964352" cy="3769697"/>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домашний\Desktop\wallhaven-32025.jpg"/>
          <p:cNvPicPr>
            <a:picLocks noChangeAspect="1" noChangeArrowheads="1"/>
          </p:cNvPicPr>
          <p:nvPr/>
        </p:nvPicPr>
        <p:blipFill>
          <a:blip r:embed="rId2" cstate="print"/>
          <a:srcRect/>
          <a:stretch>
            <a:fillRect/>
          </a:stretch>
        </p:blipFill>
        <p:spPr bwMode="auto">
          <a:xfrm>
            <a:off x="0" y="-1"/>
            <a:ext cx="9144000" cy="5761039"/>
          </a:xfrm>
          <a:prstGeom prst="rect">
            <a:avLst/>
          </a:prstGeom>
          <a:noFill/>
        </p:spPr>
      </p:pic>
      <p:sp>
        <p:nvSpPr>
          <p:cNvPr id="4" name="Содержимое 3"/>
          <p:cNvSpPr>
            <a:spLocks noGrp="1"/>
          </p:cNvSpPr>
          <p:nvPr>
            <p:ph sz="half" idx="2"/>
          </p:nvPr>
        </p:nvSpPr>
        <p:spPr>
          <a:xfrm>
            <a:off x="0" y="-1"/>
            <a:ext cx="4572000" cy="11167328"/>
          </a:xfrm>
        </p:spPr>
        <p:txBody>
          <a:bodyPr numCol="1" anchor="t">
            <a:normAutofit/>
          </a:bodyPr>
          <a:lstStyle/>
          <a:p>
            <a:pPr>
              <a:buNone/>
            </a:pPr>
            <a:r>
              <a:rPr lang="tt-RU" i="1" smtClean="0">
                <a:latin typeface="Minion Pro" pitchFamily="18" charset="0"/>
                <a:cs typeface="Aharoni" pitchFamily="2" charset="-79"/>
              </a:rPr>
              <a:t> </a:t>
            </a:r>
            <a:endParaRPr lang="tt-RU" i="1" smtClean="0">
              <a:latin typeface="Minion Pro" pitchFamily="18" charset="0"/>
              <a:cs typeface="Aharoni" pitchFamily="2" charset="-79"/>
            </a:endParaRPr>
          </a:p>
        </p:txBody>
      </p:sp>
      <p:sp>
        <p:nvSpPr>
          <p:cNvPr id="6" name="Содержимое 5"/>
          <p:cNvSpPr>
            <a:spLocks noGrp="1"/>
          </p:cNvSpPr>
          <p:nvPr>
            <p:ph sz="quarter" idx="4"/>
          </p:nvPr>
        </p:nvSpPr>
        <p:spPr>
          <a:xfrm>
            <a:off x="4644008" y="1296342"/>
            <a:ext cx="4499992" cy="10656803"/>
          </a:xfrm>
        </p:spPr>
        <p:txBody>
          <a:bodyPr>
            <a:noAutofit/>
          </a:bodyPr>
          <a:lstStyle/>
          <a:p>
            <a:r>
              <a:rPr lang="ru-RU" i="1" smtClean="0">
                <a:latin typeface="Minion Pro" pitchFamily="18" charset="0"/>
              </a:rPr>
              <a:t>1953 елны ул Казанга килә. Кичке урта мәктәпне тәмамлагач, белемен тирәнәйтү өчен Мәскәүдә Язучылар берлегенең югары әдәби курсларында укый. Шул ук вакытта иҗат эше белән дә шөгыльләнә, төрле елларда «Чынлык», «Шалт, Мөхәммәтҗан</a:t>
            </a:r>
            <a:r>
              <a:rPr lang="ru-RU" i="1" smtClean="0">
                <a:latin typeface="Minion Pro" pitchFamily="18" charset="0"/>
              </a:rPr>
              <a:t>!», </a:t>
            </a:r>
            <a:endParaRPr lang="ru-RU" i="1" dirty="0">
              <a:latin typeface="Minion Pro" pitchFamily="18" charset="0"/>
            </a:endParaRPr>
          </a:p>
        </p:txBody>
      </p:sp>
      <p:pic>
        <p:nvPicPr>
          <p:cNvPr id="2" name="Picture 2" descr="C:\Users\Техникум\Desktop\image002.jpg"/>
          <p:cNvPicPr>
            <a:picLocks noChangeAspect="1" noChangeArrowheads="1"/>
          </p:cNvPicPr>
          <p:nvPr/>
        </p:nvPicPr>
        <p:blipFill>
          <a:blip r:embed="rId3"/>
          <a:srcRect/>
          <a:stretch>
            <a:fillRect/>
          </a:stretch>
        </p:blipFill>
        <p:spPr bwMode="auto">
          <a:xfrm>
            <a:off x="642910" y="808817"/>
            <a:ext cx="3071834" cy="4462243"/>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домашний\Desktop\wallhaven-32025.jpg"/>
          <p:cNvPicPr>
            <a:picLocks noChangeAspect="1" noChangeArrowheads="1"/>
          </p:cNvPicPr>
          <p:nvPr/>
        </p:nvPicPr>
        <p:blipFill>
          <a:blip r:embed="rId2" cstate="print"/>
          <a:srcRect/>
          <a:stretch>
            <a:fillRect/>
          </a:stretch>
        </p:blipFill>
        <p:spPr bwMode="auto">
          <a:xfrm>
            <a:off x="0" y="-1"/>
            <a:ext cx="9144000" cy="5761039"/>
          </a:xfrm>
          <a:prstGeom prst="rect">
            <a:avLst/>
          </a:prstGeom>
          <a:noFill/>
        </p:spPr>
      </p:pic>
      <p:sp>
        <p:nvSpPr>
          <p:cNvPr id="4" name="Содержимое 3"/>
          <p:cNvSpPr>
            <a:spLocks noGrp="1"/>
          </p:cNvSpPr>
          <p:nvPr>
            <p:ph sz="half" idx="2"/>
          </p:nvPr>
        </p:nvSpPr>
        <p:spPr>
          <a:xfrm>
            <a:off x="0" y="-1"/>
            <a:ext cx="4572000" cy="11167328"/>
          </a:xfrm>
        </p:spPr>
        <p:txBody>
          <a:bodyPr numCol="1" anchor="t">
            <a:normAutofit/>
          </a:bodyPr>
          <a:lstStyle/>
          <a:p>
            <a:r>
              <a:rPr lang="tt-RU" i="1" smtClean="0">
                <a:latin typeface="Minion Pro" pitchFamily="18" charset="0"/>
                <a:cs typeface="Aharoni" pitchFamily="2" charset="-79"/>
              </a:rPr>
              <a:t>«</a:t>
            </a:r>
            <a:r>
              <a:rPr lang="tt-RU" i="1" smtClean="0">
                <a:latin typeface="Minion Pro" pitchFamily="18" charset="0"/>
                <a:cs typeface="Aharoni" pitchFamily="2" charset="-79"/>
              </a:rPr>
              <a:t>Фикердәшкә». «Сөенечләрем, көенечләрем» кебек әйбәт шигырь җыентыклары басылып чыга.</a:t>
            </a:r>
          </a:p>
          <a:p>
            <a:r>
              <a:rPr lang="tt-RU" i="1" smtClean="0">
                <a:latin typeface="Minion Pro" pitchFamily="18" charset="0"/>
                <a:cs typeface="Aharoni" pitchFamily="2" charset="-79"/>
              </a:rPr>
              <a:t>1961 елдан бирле балалар һәм үсмерләр газетасы «Сабантуй» («Яшь ленинчы») белән хезмәттәшлек итә.</a:t>
            </a:r>
          </a:p>
          <a:p>
            <a:r>
              <a:rPr lang="tt-RU" i="1" smtClean="0">
                <a:latin typeface="Minion Pro" pitchFamily="18" charset="0"/>
                <a:cs typeface="Aharoni" pitchFamily="2" charset="-79"/>
              </a:rPr>
              <a:t>Әдип 2011 елның 7 маенда якты </a:t>
            </a:r>
            <a:r>
              <a:rPr lang="tt-RU" i="1" smtClean="0">
                <a:latin typeface="Minion Pro" pitchFamily="18" charset="0"/>
                <a:cs typeface="Aharoni" pitchFamily="2" charset="-79"/>
              </a:rPr>
              <a:t>дөньядан </a:t>
            </a:r>
            <a:r>
              <a:rPr lang="tt-RU" i="1" smtClean="0">
                <a:latin typeface="Minion Pro" pitchFamily="18" charset="0"/>
                <a:cs typeface="Aharoni" pitchFamily="2" charset="-79"/>
              </a:rPr>
              <a:t>китте</a:t>
            </a:r>
          </a:p>
          <a:p>
            <a:r>
              <a:rPr lang="tt-RU" i="1" smtClean="0">
                <a:latin typeface="Minion Pro" pitchFamily="18" charset="0"/>
                <a:cs typeface="Aharoni" pitchFamily="2" charset="-79"/>
              </a:rPr>
              <a:t>Әдәбият өлкәсенә Шәүкәт Галиев Икенче дөнья сугышыннан соң килә. 1948 </a:t>
            </a:r>
            <a:r>
              <a:rPr lang="tt-RU" i="1" smtClean="0">
                <a:latin typeface="Minion Pro" pitchFamily="18" charset="0"/>
                <a:cs typeface="Aharoni" pitchFamily="2" charset="-79"/>
              </a:rPr>
              <a:t>елдан </a:t>
            </a:r>
            <a:r>
              <a:rPr lang="tt-RU" i="1" smtClean="0">
                <a:latin typeface="Minion Pro" pitchFamily="18" charset="0"/>
                <a:cs typeface="Aharoni" pitchFamily="2" charset="-79"/>
              </a:rPr>
              <a:t>республика</a:t>
            </a:r>
            <a:endParaRPr lang="tt-RU" i="1" smtClean="0">
              <a:latin typeface="Minion Pro" pitchFamily="18" charset="0"/>
              <a:cs typeface="Aharoni" pitchFamily="2" charset="-79"/>
            </a:endParaRPr>
          </a:p>
        </p:txBody>
      </p:sp>
      <p:sp>
        <p:nvSpPr>
          <p:cNvPr id="6" name="Содержимое 5"/>
          <p:cNvSpPr>
            <a:spLocks noGrp="1"/>
          </p:cNvSpPr>
          <p:nvPr>
            <p:ph sz="quarter" idx="4"/>
          </p:nvPr>
        </p:nvSpPr>
        <p:spPr>
          <a:xfrm>
            <a:off x="4644008" y="1296342"/>
            <a:ext cx="4499992" cy="10656803"/>
          </a:xfrm>
        </p:spPr>
        <p:txBody>
          <a:bodyPr>
            <a:noAutofit/>
          </a:bodyPr>
          <a:lstStyle/>
          <a:p>
            <a:r>
              <a:rPr lang="ru-RU" i="1" smtClean="0">
                <a:latin typeface="Minion Pro" pitchFamily="18" charset="0"/>
              </a:rPr>
              <a:t>басмаларында аның шигырьләре басыла башлый. Шагыйрь үз иҗатында юморга зур урын бирә[2].</a:t>
            </a:r>
          </a:p>
          <a:p>
            <a:r>
              <a:rPr lang="ru-RU" i="1" smtClean="0">
                <a:latin typeface="Minion Pro" pitchFamily="18" charset="0"/>
              </a:rPr>
              <a:t>Беренче чиратта, Шәүкәт Галиев балалар әдәбиятында шаян шигырләре белән таныла. Ул, тормышның кызыклы якларын табып, балалар белән бүлешә, аларны рәхәтләнеп көлдерә</a:t>
            </a:r>
            <a:r>
              <a:rPr lang="ru-RU" i="1" smtClean="0">
                <a:latin typeface="Minion Pro" pitchFamily="18" charset="0"/>
              </a:rPr>
              <a:t>, </a:t>
            </a:r>
            <a:r>
              <a:rPr lang="ru-RU" i="1" smtClean="0">
                <a:latin typeface="Minion Pro" pitchFamily="18" charset="0"/>
              </a:rPr>
              <a:t>яхшыны</a:t>
            </a:r>
            <a:endParaRPr lang="ru-RU" i="1" dirty="0">
              <a:latin typeface="Minion Pro"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домашний\Desktop\wallhaven-32025.jpg"/>
          <p:cNvPicPr>
            <a:picLocks noChangeAspect="1" noChangeArrowheads="1"/>
          </p:cNvPicPr>
          <p:nvPr/>
        </p:nvPicPr>
        <p:blipFill>
          <a:blip r:embed="rId2" cstate="print"/>
          <a:srcRect/>
          <a:stretch>
            <a:fillRect/>
          </a:stretch>
        </p:blipFill>
        <p:spPr bwMode="auto">
          <a:xfrm>
            <a:off x="0" y="-1"/>
            <a:ext cx="9144000" cy="5761039"/>
          </a:xfrm>
          <a:prstGeom prst="rect">
            <a:avLst/>
          </a:prstGeom>
          <a:noFill/>
        </p:spPr>
      </p:pic>
      <p:sp>
        <p:nvSpPr>
          <p:cNvPr id="4" name="Содержимое 3"/>
          <p:cNvSpPr>
            <a:spLocks noGrp="1"/>
          </p:cNvSpPr>
          <p:nvPr>
            <p:ph sz="half" idx="2"/>
          </p:nvPr>
        </p:nvSpPr>
        <p:spPr>
          <a:xfrm>
            <a:off x="0" y="-1"/>
            <a:ext cx="4572000" cy="11167328"/>
          </a:xfrm>
        </p:spPr>
        <p:txBody>
          <a:bodyPr numCol="1" anchor="t">
            <a:normAutofit/>
          </a:bodyPr>
          <a:lstStyle/>
          <a:p>
            <a:r>
              <a:rPr lang="tt-RU" i="1" smtClean="0">
                <a:latin typeface="Minion Pro" pitchFamily="18" charset="0"/>
                <a:cs typeface="Aharoni" pitchFamily="2" charset="-79"/>
              </a:rPr>
              <a:t>начардан, затлыны затсыздан аерып күрсәтә. Шуңа да шагыйрь сурәтләгән хәлләр үтемле булып йөрәккә керә, онытылмый, гел укучыны үзенә тарта.</a:t>
            </a:r>
          </a:p>
          <a:p>
            <a:pPr>
              <a:buNone/>
            </a:pPr>
            <a:endParaRPr lang="tt-RU" i="1" smtClean="0">
              <a:latin typeface="Minion Pro" pitchFamily="18" charset="0"/>
              <a:cs typeface="Aharoni" pitchFamily="2" charset="-79"/>
            </a:endParaRPr>
          </a:p>
        </p:txBody>
      </p:sp>
      <p:sp>
        <p:nvSpPr>
          <p:cNvPr id="6" name="Содержимое 5"/>
          <p:cNvSpPr>
            <a:spLocks noGrp="1"/>
          </p:cNvSpPr>
          <p:nvPr>
            <p:ph sz="quarter" idx="4"/>
          </p:nvPr>
        </p:nvSpPr>
        <p:spPr>
          <a:xfrm>
            <a:off x="4644008" y="1296342"/>
            <a:ext cx="4499992" cy="10656803"/>
          </a:xfrm>
        </p:spPr>
        <p:txBody>
          <a:bodyPr>
            <a:noAutofit/>
          </a:bodyPr>
          <a:lstStyle/>
          <a:p>
            <a:pPr>
              <a:buNone/>
            </a:pPr>
            <a:r>
              <a:rPr lang="tt-RU" i="1" smtClean="0">
                <a:latin typeface="Minion Pro" pitchFamily="18" charset="0"/>
              </a:rPr>
              <a:t> </a:t>
            </a:r>
            <a:endParaRPr lang="ru-RU" i="1" dirty="0">
              <a:latin typeface="Minion Pro"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313</TotalTime>
  <Words>117</Words>
  <Application>Microsoft Office PowerPoint</Application>
  <PresentationFormat>Произвольный</PresentationFormat>
  <Paragraphs>20</Paragraphs>
  <Slides>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vt:i4>
      </vt:variant>
    </vt:vector>
  </HeadingPairs>
  <TitlesOfParts>
    <vt:vector size="6" baseType="lpstr">
      <vt:lpstr>Тема Office</vt:lpstr>
      <vt:lpstr>Слайд 1</vt:lpstr>
      <vt:lpstr>Слайд 2</vt:lpstr>
      <vt:lpstr>Слайд 3</vt:lpstr>
      <vt:lpstr>Слайд 4</vt:lpstr>
      <vt:lpstr>Слайд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домашний</dc:creator>
  <cp:lastModifiedBy>Техникум</cp:lastModifiedBy>
  <cp:revision>34</cp:revision>
  <dcterms:created xsi:type="dcterms:W3CDTF">2017-03-23T16:53:07Z</dcterms:created>
  <dcterms:modified xsi:type="dcterms:W3CDTF">2017-08-25T12:45:51Z</dcterms:modified>
</cp:coreProperties>
</file>